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51"/>
  </p:notesMasterIdLst>
  <p:sldIdLst>
    <p:sldId id="256" r:id="rId2"/>
    <p:sldId id="1122" r:id="rId3"/>
    <p:sldId id="471" r:id="rId4"/>
    <p:sldId id="1123" r:id="rId5"/>
    <p:sldId id="1124" r:id="rId6"/>
    <p:sldId id="499" r:id="rId7"/>
    <p:sldId id="1110" r:id="rId8"/>
    <p:sldId id="1164" r:id="rId9"/>
    <p:sldId id="557" r:id="rId10"/>
    <p:sldId id="841" r:id="rId11"/>
    <p:sldId id="667" r:id="rId12"/>
    <p:sldId id="681" r:id="rId13"/>
    <p:sldId id="668" r:id="rId14"/>
    <p:sldId id="1035" r:id="rId15"/>
    <p:sldId id="703" r:id="rId16"/>
    <p:sldId id="707" r:id="rId17"/>
    <p:sldId id="709" r:id="rId18"/>
    <p:sldId id="1125" r:id="rId19"/>
    <p:sldId id="1112" r:id="rId20"/>
    <p:sldId id="1162" r:id="rId21"/>
    <p:sldId id="1163" r:id="rId22"/>
    <p:sldId id="584" r:id="rId23"/>
    <p:sldId id="872" r:id="rId24"/>
    <p:sldId id="509" r:id="rId25"/>
    <p:sldId id="1126" r:id="rId26"/>
    <p:sldId id="1127" r:id="rId27"/>
    <p:sldId id="1128" r:id="rId28"/>
    <p:sldId id="1129" r:id="rId29"/>
    <p:sldId id="1130" r:id="rId30"/>
    <p:sldId id="572" r:id="rId31"/>
    <p:sldId id="1155" r:id="rId32"/>
    <p:sldId id="551" r:id="rId33"/>
    <p:sldId id="869" r:id="rId34"/>
    <p:sldId id="1025" r:id="rId35"/>
    <p:sldId id="1036" r:id="rId36"/>
    <p:sldId id="591" r:id="rId37"/>
    <p:sldId id="590" r:id="rId38"/>
    <p:sldId id="588" r:id="rId39"/>
    <p:sldId id="589" r:id="rId40"/>
    <p:sldId id="1132" r:id="rId41"/>
    <p:sldId id="1133" r:id="rId42"/>
    <p:sldId id="1093" r:id="rId43"/>
    <p:sldId id="1102" r:id="rId44"/>
    <p:sldId id="1113" r:id="rId45"/>
    <p:sldId id="1114" r:id="rId46"/>
    <p:sldId id="1165" r:id="rId47"/>
    <p:sldId id="1166" r:id="rId48"/>
    <p:sldId id="1167" r:id="rId49"/>
    <p:sldId id="550" r:id="rId50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1122"/>
            <p14:sldId id="471"/>
            <p14:sldId id="1123"/>
            <p14:sldId id="1124"/>
            <p14:sldId id="499"/>
            <p14:sldId id="1110"/>
            <p14:sldId id="1164"/>
            <p14:sldId id="557"/>
            <p14:sldId id="841"/>
            <p14:sldId id="667"/>
            <p14:sldId id="681"/>
            <p14:sldId id="668"/>
            <p14:sldId id="1035"/>
            <p14:sldId id="703"/>
            <p14:sldId id="707"/>
            <p14:sldId id="709"/>
            <p14:sldId id="1125"/>
            <p14:sldId id="1112"/>
            <p14:sldId id="1162"/>
            <p14:sldId id="1163"/>
            <p14:sldId id="584"/>
            <p14:sldId id="872"/>
            <p14:sldId id="509"/>
            <p14:sldId id="1126"/>
            <p14:sldId id="1127"/>
            <p14:sldId id="1128"/>
            <p14:sldId id="1129"/>
            <p14:sldId id="1130"/>
            <p14:sldId id="572"/>
            <p14:sldId id="1155"/>
            <p14:sldId id="551"/>
            <p14:sldId id="869"/>
            <p14:sldId id="1025"/>
            <p14:sldId id="1036"/>
            <p14:sldId id="591"/>
            <p14:sldId id="590"/>
            <p14:sldId id="588"/>
            <p14:sldId id="589"/>
            <p14:sldId id="1132"/>
            <p14:sldId id="1133"/>
            <p14:sldId id="1093"/>
            <p14:sldId id="1102"/>
            <p14:sldId id="1113"/>
            <p14:sldId id="1114"/>
            <p14:sldId id="1165"/>
            <p14:sldId id="1166"/>
            <p14:sldId id="1167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544F"/>
    <a:srgbClr val="41719C"/>
    <a:srgbClr val="57B98F"/>
    <a:srgbClr val="9E60B8"/>
    <a:srgbClr val="025249"/>
    <a:srgbClr val="5493CB"/>
    <a:srgbClr val="D4EBE9"/>
    <a:srgbClr val="B58900"/>
    <a:srgbClr val="EF7D1D"/>
    <a:srgbClr val="D6A0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846"/>
    <p:restoredTop sz="96853" autoAdjust="0"/>
  </p:normalViewPr>
  <p:slideViewPr>
    <p:cSldViewPr snapToGrid="0" snapToObjects="1">
      <p:cViewPr varScale="1">
        <p:scale>
          <a:sx n="128" d="100"/>
          <a:sy n="128" d="100"/>
        </p:scale>
        <p:origin x="1704" y="17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tiff>
</file>

<file path=ppt/media/image10.png>
</file>

<file path=ppt/media/image17.png>
</file>

<file path=ppt/media/image18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01.05.22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16065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958470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26898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59825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33570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44299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5/1/22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hyperlink" Target="https://spring.io/projects/spring-graphql" TargetMode="Externa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s://graphql.schule/jax2022" TargetMode="External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nilshartmann/spring-graphql-talk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raphql.org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699F411C-560F-AB4D-A5D8-6117C7E7AE5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4555"/>
          <a:stretch/>
        </p:blipFill>
        <p:spPr>
          <a:xfrm>
            <a:off x="11163" y="9992"/>
            <a:ext cx="9894838" cy="6852257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1162" y="1"/>
            <a:ext cx="9928324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11163" y="1205889"/>
            <a:ext cx="9905999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38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96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698375" y="387469"/>
            <a:ext cx="2435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>
                <a:solidFill>
                  <a:srgbClr val="D4EBE9"/>
                </a:solidFill>
              </a:rPr>
              <a:t>Jax</a:t>
            </a:r>
            <a:r>
              <a:rPr lang="de-DE" sz="1400" spc="80" dirty="0">
                <a:solidFill>
                  <a:srgbClr val="D4EBE9"/>
                </a:solidFill>
              </a:rPr>
              <a:t> 2022 | 5. Mai 2022, online/Mainz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4289305" y="5325376"/>
            <a:ext cx="5053478" cy="390795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spcBef>
                <a:spcPts val="600"/>
              </a:spcBef>
            </a:pPr>
            <a:r>
              <a:rPr lang="de-DE" sz="2000" dirty="0" err="1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Slides</a:t>
            </a:r>
            <a:r>
              <a:rPr lang="de-DE" sz="2000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(PDF): </a:t>
            </a:r>
            <a:r>
              <a:rPr lang="de-DE" sz="2000" b="1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sz="2000" b="1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graphql.schule</a:t>
            </a:r>
            <a:r>
              <a:rPr lang="de-DE" sz="2000" b="1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/jax2022</a:t>
            </a:r>
            <a:endParaRPr lang="de-DE" sz="3200" b="1" dirty="0">
              <a:solidFill>
                <a:srgbClr val="41719C"/>
              </a:solidFill>
              <a:latin typeface="Calibri" panose="020F0502020204030204" pitchFamily="34" charset="0"/>
              <a:ea typeface="Montserrat" charset="0"/>
              <a:cs typeface="Calibri" panose="020F0502020204030204" pitchFamily="34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5E09AC7-3D69-F34C-A49D-EA55FBE2EA1D}"/>
              </a:ext>
            </a:extLst>
          </p:cNvPr>
          <p:cNvSpPr txBox="1"/>
          <p:nvPr/>
        </p:nvSpPr>
        <p:spPr>
          <a:xfrm>
            <a:off x="705631" y="702775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2A96EEB-A072-2541-96E8-90B08D3FE896}"/>
              </a:ext>
            </a:extLst>
          </p:cNvPr>
          <p:cNvSpPr/>
          <p:nvPr/>
        </p:nvSpPr>
        <p:spPr>
          <a:xfrm>
            <a:off x="844826" y="3109385"/>
            <a:ext cx="8577469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APIs mit Spring Boot</a:t>
            </a: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BeerAdvisor</a:t>
            </a:r>
            <a:r>
              <a:rPr lang="de-DE" dirty="0"/>
              <a:t> </a:t>
            </a:r>
            <a:r>
              <a:rPr lang="de-DE" dirty="0" err="1"/>
              <a:t>Domaine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"Domain-Model"</a:t>
            </a:r>
          </a:p>
        </p:txBody>
      </p:sp>
      <p:pic>
        <p:nvPicPr>
          <p:cNvPr id="5" name="Grafik 4" descr="Ein Bild, das drinnen, Monitor, Computer, Bildschirm enthält.&#10;&#10;Automatisch generierte Beschreibung">
            <a:extLst>
              <a:ext uri="{FF2B5EF4-FFF2-40B4-BE49-F238E27FC236}">
                <a16:creationId xmlns:a16="http://schemas.microsoft.com/office/drawing/2014/main" id="{20DD40BE-00A0-1E45-9292-DD499D341A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2278" y="2614120"/>
            <a:ext cx="7541443" cy="2305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7382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Abfragen mit REST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REST-Zugriff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Exemplarisch und vereinfacht: Der </a:t>
            </a:r>
            <a:r>
              <a:rPr lang="de-DE" sz="1800" b="0" dirty="0">
                <a:solidFill>
                  <a:srgbClr val="9E60B8"/>
                </a:solidFill>
              </a:rPr>
              <a:t>Autor</a:t>
            </a:r>
            <a:r>
              <a:rPr lang="de-DE" sz="1800" b="0" dirty="0">
                <a:solidFill>
                  <a:srgbClr val="36544F"/>
                </a:solidFill>
              </a:rPr>
              <a:t> eines bestimmten </a:t>
            </a:r>
            <a:r>
              <a:rPr lang="de-DE" sz="1800" b="0" dirty="0">
                <a:solidFill>
                  <a:srgbClr val="57B98F"/>
                </a:solidFill>
              </a:rPr>
              <a:t>Ratings</a:t>
            </a:r>
            <a:r>
              <a:rPr lang="de-DE" sz="1800" b="0" dirty="0">
                <a:solidFill>
                  <a:srgbClr val="36544F"/>
                </a:solidFill>
              </a:rPr>
              <a:t> eines bestimmten </a:t>
            </a:r>
            <a:r>
              <a:rPr lang="de-DE" sz="1800" b="0" dirty="0">
                <a:solidFill>
                  <a:srgbClr val="5493CB"/>
                </a:solidFill>
              </a:rPr>
              <a:t>Biers</a:t>
            </a:r>
            <a:endParaRPr lang="de-DE" b="0" dirty="0">
              <a:solidFill>
                <a:srgbClr val="5493CB"/>
              </a:solidFill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48576576-8E25-0E49-BE2F-7FDB0D9608D2}"/>
              </a:ext>
            </a:extLst>
          </p:cNvPr>
          <p:cNvSpPr txBox="1"/>
          <p:nvPr/>
        </p:nvSpPr>
        <p:spPr>
          <a:xfrm>
            <a:off x="1578477" y="2739156"/>
            <a:ext cx="17043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9898B61C-657B-2D41-8BE4-21B4BF71B13C}"/>
              </a:ext>
            </a:extLst>
          </p:cNvPr>
          <p:cNvSpPr txBox="1"/>
          <p:nvPr/>
        </p:nvSpPr>
        <p:spPr>
          <a:xfrm>
            <a:off x="1523999" y="5360186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7" name="Grafik 6" descr="Ein Bild, das drinnen, Monitor, Computer, Bildschirm enthält.&#10;&#10;Automatisch generierte Beschreibung">
            <a:extLst>
              <a:ext uri="{FF2B5EF4-FFF2-40B4-BE49-F238E27FC236}">
                <a16:creationId xmlns:a16="http://schemas.microsoft.com/office/drawing/2014/main" id="{0D73D6C0-7969-4249-86C1-BB7A6D4BDB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2278" y="3085370"/>
            <a:ext cx="7541443" cy="2305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8734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Abfragen mit REST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REST-Zugriff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Exemplarisch und vereinfacht: Der </a:t>
            </a:r>
            <a:r>
              <a:rPr lang="de-DE" sz="1800" b="0" dirty="0">
                <a:solidFill>
                  <a:srgbClr val="9E60B8"/>
                </a:solidFill>
              </a:rPr>
              <a:t>Autor</a:t>
            </a:r>
            <a:r>
              <a:rPr lang="de-DE" sz="1800" b="0" dirty="0">
                <a:solidFill>
                  <a:srgbClr val="36544F"/>
                </a:solidFill>
              </a:rPr>
              <a:t> eines bestimmten </a:t>
            </a:r>
            <a:r>
              <a:rPr lang="de-DE" sz="1800" b="0" dirty="0">
                <a:solidFill>
                  <a:srgbClr val="57B98F"/>
                </a:solidFill>
              </a:rPr>
              <a:t>Ratings</a:t>
            </a:r>
            <a:r>
              <a:rPr lang="de-DE" sz="1800" b="0" dirty="0">
                <a:solidFill>
                  <a:srgbClr val="36544F"/>
                </a:solidFill>
              </a:rPr>
              <a:t> eines bestimmten </a:t>
            </a:r>
            <a:r>
              <a:rPr lang="de-DE" sz="1800" b="0" dirty="0">
                <a:solidFill>
                  <a:srgbClr val="5493CB"/>
                </a:solidFill>
              </a:rPr>
              <a:t>Biers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48576576-8E25-0E49-BE2F-7FDB0D9608D2}"/>
              </a:ext>
            </a:extLst>
          </p:cNvPr>
          <p:cNvSpPr txBox="1"/>
          <p:nvPr/>
        </p:nvSpPr>
        <p:spPr>
          <a:xfrm>
            <a:off x="1578477" y="2739156"/>
            <a:ext cx="17043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C54E1D08-4003-6849-9C31-BE4EC4D0F1FE}"/>
              </a:ext>
            </a:extLst>
          </p:cNvPr>
          <p:cNvSpPr txBox="1"/>
          <p:nvPr/>
        </p:nvSpPr>
        <p:spPr>
          <a:xfrm>
            <a:off x="4092397" y="2739156"/>
            <a:ext cx="305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/1/</a:t>
            </a:r>
            <a:r>
              <a:rPr lang="de-DE" sz="14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/R1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9898B61C-657B-2D41-8BE4-21B4BF71B13C}"/>
              </a:ext>
            </a:extLst>
          </p:cNvPr>
          <p:cNvSpPr txBox="1"/>
          <p:nvPr/>
        </p:nvSpPr>
        <p:spPr>
          <a:xfrm>
            <a:off x="1523999" y="5360186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F952A52E-7F6C-F84E-9440-06694C2D6A7F}"/>
              </a:ext>
            </a:extLst>
          </p:cNvPr>
          <p:cNvSpPr txBox="1"/>
          <p:nvPr/>
        </p:nvSpPr>
        <p:spPr>
          <a:xfrm>
            <a:off x="3847321" y="5360185"/>
            <a:ext cx="294225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"R1",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"U1",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3,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good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9" name="Grafik 8" descr="Ein Bild, das drinnen, Monitor, Computer, Bildschirm enthält.&#10;&#10;Automatisch generierte Beschreibung">
            <a:extLst>
              <a:ext uri="{FF2B5EF4-FFF2-40B4-BE49-F238E27FC236}">
                <a16:creationId xmlns:a16="http://schemas.microsoft.com/office/drawing/2014/main" id="{235E5C04-3860-F344-9844-5566513DAB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2278" y="3085370"/>
            <a:ext cx="7541443" cy="2305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6847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Abfragen mit REST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REST-Zugriff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Exemplarisch und vereinfacht: Der </a:t>
            </a:r>
            <a:r>
              <a:rPr lang="de-DE" sz="1800" b="0" dirty="0">
                <a:solidFill>
                  <a:srgbClr val="9E60B8"/>
                </a:solidFill>
              </a:rPr>
              <a:t>Autor</a:t>
            </a:r>
            <a:r>
              <a:rPr lang="de-DE" sz="1800" b="0" dirty="0">
                <a:solidFill>
                  <a:srgbClr val="36544F"/>
                </a:solidFill>
              </a:rPr>
              <a:t> eines bestimmten </a:t>
            </a:r>
            <a:r>
              <a:rPr lang="de-DE" sz="1800" b="0" dirty="0">
                <a:solidFill>
                  <a:srgbClr val="57B98F"/>
                </a:solidFill>
              </a:rPr>
              <a:t>Ratings</a:t>
            </a:r>
            <a:r>
              <a:rPr lang="de-DE" sz="1800" b="0" dirty="0">
                <a:solidFill>
                  <a:srgbClr val="36544F"/>
                </a:solidFill>
              </a:rPr>
              <a:t> eines bestimmten </a:t>
            </a:r>
            <a:r>
              <a:rPr lang="de-DE" sz="1800" b="0" dirty="0">
                <a:solidFill>
                  <a:srgbClr val="5493CB"/>
                </a:solidFill>
              </a:rPr>
              <a:t>Biers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59503D5-1018-0845-A154-FD593CDB8E7F}"/>
              </a:ext>
            </a:extLst>
          </p:cNvPr>
          <p:cNvSpPr txBox="1"/>
          <p:nvPr/>
        </p:nvSpPr>
        <p:spPr>
          <a:xfrm>
            <a:off x="1578477" y="2739156"/>
            <a:ext cx="17043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B77579FA-2200-9940-A164-229C2D22C34C}"/>
              </a:ext>
            </a:extLst>
          </p:cNvPr>
          <p:cNvSpPr txBox="1"/>
          <p:nvPr/>
        </p:nvSpPr>
        <p:spPr>
          <a:xfrm>
            <a:off x="4092397" y="2739156"/>
            <a:ext cx="305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/1/</a:t>
            </a:r>
            <a:r>
              <a:rPr lang="de-DE" sz="14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/R1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A4EA9B30-84A8-1A46-93ED-49B4ADCC4002}"/>
              </a:ext>
            </a:extLst>
          </p:cNvPr>
          <p:cNvSpPr txBox="1"/>
          <p:nvPr/>
        </p:nvSpPr>
        <p:spPr>
          <a:xfrm>
            <a:off x="6583741" y="2739156"/>
            <a:ext cx="305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CA9FC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/U1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EF3C8845-CFED-6448-9992-5547FBEB7824}"/>
              </a:ext>
            </a:extLst>
          </p:cNvPr>
          <p:cNvSpPr txBox="1"/>
          <p:nvPr/>
        </p:nvSpPr>
        <p:spPr>
          <a:xfrm>
            <a:off x="1523999" y="5360186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1AACEAA-2BC8-C841-A9F1-25F458BD51B9}"/>
              </a:ext>
            </a:extLst>
          </p:cNvPr>
          <p:cNvSpPr txBox="1"/>
          <p:nvPr/>
        </p:nvSpPr>
        <p:spPr>
          <a:xfrm>
            <a:off x="3847321" y="5360185"/>
            <a:ext cx="294225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"R1",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"U1",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3,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good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111BA482-B630-BF48-8706-BCB31CCCB3D6}"/>
              </a:ext>
            </a:extLst>
          </p:cNvPr>
          <p:cNvSpPr txBox="1"/>
          <p:nvPr/>
        </p:nvSpPr>
        <p:spPr>
          <a:xfrm>
            <a:off x="6583741" y="5401190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"U1",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"Klaus",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12" name="Grafik 11" descr="Ein Bild, das drinnen, Monitor, Computer, Bildschirm enthält.&#10;&#10;Automatisch generierte Beschreibung">
            <a:extLst>
              <a:ext uri="{FF2B5EF4-FFF2-40B4-BE49-F238E27FC236}">
                <a16:creationId xmlns:a16="http://schemas.microsoft.com/office/drawing/2014/main" id="{7EA77AE6-8C3F-3A4E-A721-939C115420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2278" y="3085370"/>
            <a:ext cx="7541443" cy="2305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6044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Abfragen mit REST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REST-Zugriff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Exemplarisch und vereinfacht: Der </a:t>
            </a:r>
            <a:r>
              <a:rPr lang="de-DE" sz="1800" b="0" dirty="0">
                <a:solidFill>
                  <a:srgbClr val="9E60B8"/>
                </a:solidFill>
              </a:rPr>
              <a:t>Autor</a:t>
            </a:r>
            <a:r>
              <a:rPr lang="de-DE" sz="1800" b="0" dirty="0">
                <a:solidFill>
                  <a:srgbClr val="36544F"/>
                </a:solidFill>
              </a:rPr>
              <a:t> eines bestimmten </a:t>
            </a:r>
            <a:r>
              <a:rPr lang="de-DE" sz="1800" b="0" dirty="0">
                <a:solidFill>
                  <a:srgbClr val="57B98F"/>
                </a:solidFill>
              </a:rPr>
              <a:t>Ratings</a:t>
            </a:r>
            <a:r>
              <a:rPr lang="de-DE" sz="1800" b="0" dirty="0">
                <a:solidFill>
                  <a:srgbClr val="36544F"/>
                </a:solidFill>
              </a:rPr>
              <a:t> eines bestimmten </a:t>
            </a:r>
            <a:r>
              <a:rPr lang="de-DE" sz="1800" b="0" dirty="0">
                <a:solidFill>
                  <a:srgbClr val="5493CB"/>
                </a:solidFill>
              </a:rPr>
              <a:t>Biers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Ebenfalls vereinfacht: es kommt immer ein ganzes Objekt zurück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59503D5-1018-0845-A154-FD593CDB8E7F}"/>
              </a:ext>
            </a:extLst>
          </p:cNvPr>
          <p:cNvSpPr txBox="1"/>
          <p:nvPr/>
        </p:nvSpPr>
        <p:spPr>
          <a:xfrm>
            <a:off x="1578477" y="2739156"/>
            <a:ext cx="17043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B77579FA-2200-9940-A164-229C2D22C34C}"/>
              </a:ext>
            </a:extLst>
          </p:cNvPr>
          <p:cNvSpPr txBox="1"/>
          <p:nvPr/>
        </p:nvSpPr>
        <p:spPr>
          <a:xfrm>
            <a:off x="4092397" y="2739156"/>
            <a:ext cx="305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/1/</a:t>
            </a:r>
            <a:r>
              <a:rPr lang="de-DE" sz="14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/R1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A4EA9B30-84A8-1A46-93ED-49B4ADCC4002}"/>
              </a:ext>
            </a:extLst>
          </p:cNvPr>
          <p:cNvSpPr txBox="1"/>
          <p:nvPr/>
        </p:nvSpPr>
        <p:spPr>
          <a:xfrm>
            <a:off x="6583741" y="2739156"/>
            <a:ext cx="305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CA9FC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/U1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EF3C8845-CFED-6448-9992-5547FBEB7824}"/>
              </a:ext>
            </a:extLst>
          </p:cNvPr>
          <p:cNvSpPr txBox="1"/>
          <p:nvPr/>
        </p:nvSpPr>
        <p:spPr>
          <a:xfrm>
            <a:off x="1523999" y="5360186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1AACEAA-2BC8-C841-A9F1-25F458BD51B9}"/>
              </a:ext>
            </a:extLst>
          </p:cNvPr>
          <p:cNvSpPr txBox="1"/>
          <p:nvPr/>
        </p:nvSpPr>
        <p:spPr>
          <a:xfrm>
            <a:off x="3847321" y="5360185"/>
            <a:ext cx="294225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"R1",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"U1",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3,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good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111BA482-B630-BF48-8706-BCB31CCCB3D6}"/>
              </a:ext>
            </a:extLst>
          </p:cNvPr>
          <p:cNvSpPr txBox="1"/>
          <p:nvPr/>
        </p:nvSpPr>
        <p:spPr>
          <a:xfrm>
            <a:off x="6583741" y="5401190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"U1",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"Klaus",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12" name="Grafik 11" descr="Ein Bild, das drinnen, Monitor, Computer, Bildschirm enthält.&#10;&#10;Automatisch generierte Beschreibung">
            <a:extLst>
              <a:ext uri="{FF2B5EF4-FFF2-40B4-BE49-F238E27FC236}">
                <a16:creationId xmlns:a16="http://schemas.microsoft.com/office/drawing/2014/main" id="{7EA77AE6-8C3F-3A4E-A721-939C115420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2278" y="3085370"/>
            <a:ext cx="7541443" cy="2305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20313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F0F551FF-1BA4-4C4A-8003-34A85EF2EB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1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D206522D-2326-F34A-91E7-38A0AF17E6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1362" y="1767246"/>
            <a:ext cx="3900077" cy="4487438"/>
          </a:xfrm>
          <a:prstGeom prst="rect">
            <a:avLst/>
          </a:prstGeom>
        </p:spPr>
      </p:pic>
      <p:sp>
        <p:nvSpPr>
          <p:cNvPr id="28" name="Textfeld 27">
            <a:extLst>
              <a:ext uri="{FF2B5EF4-FFF2-40B4-BE49-F238E27FC236}">
                <a16:creationId xmlns:a16="http://schemas.microsoft.com/office/drawing/2014/main" id="{8DCB9F7F-E504-B046-B0DF-113318DEC063}"/>
              </a:ext>
            </a:extLst>
          </p:cNvPr>
          <p:cNvSpPr txBox="1"/>
          <p:nvPr/>
        </p:nvSpPr>
        <p:spPr>
          <a:xfrm>
            <a:off x="129067" y="3429000"/>
            <a:ext cx="436201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averageStars</a:t>
            </a:r>
            <a:endParaRPr lang="de-DE" sz="14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5798372" y="2990626"/>
            <a:ext cx="2312894" cy="1020340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hteck 35">
            <a:extLst>
              <a:ext uri="{FF2B5EF4-FFF2-40B4-BE49-F238E27FC236}">
                <a16:creationId xmlns:a16="http://schemas.microsoft.com/office/drawing/2014/main" id="{06EF0312-95ED-5040-859B-F23E036C97CD}"/>
              </a:ext>
            </a:extLst>
          </p:cNvPr>
          <p:cNvSpPr/>
          <p:nvPr/>
        </p:nvSpPr>
        <p:spPr>
          <a:xfrm>
            <a:off x="8270542" y="1406354"/>
            <a:ext cx="740153" cy="570626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44D4F918-1259-E64C-88BB-A66F3A9EF156}"/>
              </a:ext>
            </a:extLst>
          </p:cNvPr>
          <p:cNvSpPr/>
          <p:nvPr/>
        </p:nvSpPr>
        <p:spPr>
          <a:xfrm>
            <a:off x="8270541" y="4283486"/>
            <a:ext cx="740153" cy="530509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B58900"/>
                </a:solidFill>
              </a:rPr>
              <a:t>    </a:t>
            </a:r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8D28423D-8C2C-CD48-98A8-F23116598D1A}"/>
              </a:ext>
            </a:extLst>
          </p:cNvPr>
          <p:cNvSpPr/>
          <p:nvPr/>
        </p:nvSpPr>
        <p:spPr>
          <a:xfrm>
            <a:off x="8265301" y="5671922"/>
            <a:ext cx="740153" cy="530509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9" name="Rechteck 38">
            <a:extLst>
              <a:ext uri="{FF2B5EF4-FFF2-40B4-BE49-F238E27FC236}">
                <a16:creationId xmlns:a16="http://schemas.microsoft.com/office/drawing/2014/main" id="{64212127-EB5B-DE4F-9E4C-6BAA895CD275}"/>
              </a:ext>
            </a:extLst>
          </p:cNvPr>
          <p:cNvSpPr/>
          <p:nvPr/>
        </p:nvSpPr>
        <p:spPr>
          <a:xfrm>
            <a:off x="8318984" y="1232371"/>
            <a:ext cx="740153" cy="108682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624EDF71-0165-8D49-ADDB-6FB2B7614EC7}"/>
              </a:ext>
            </a:extLst>
          </p:cNvPr>
          <p:cNvSpPr/>
          <p:nvPr/>
        </p:nvSpPr>
        <p:spPr>
          <a:xfrm>
            <a:off x="8265301" y="4121523"/>
            <a:ext cx="740153" cy="96663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B58900"/>
                </a:solidFill>
              </a:rPr>
              <a:t>    </a:t>
            </a:r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97087D29-17E9-B741-85BA-A1EBD251C1E9}"/>
              </a:ext>
            </a:extLst>
          </p:cNvPr>
          <p:cNvSpPr/>
          <p:nvPr/>
        </p:nvSpPr>
        <p:spPr>
          <a:xfrm>
            <a:off x="8303485" y="5539058"/>
            <a:ext cx="740153" cy="85411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7E753F01-CDFF-4D46-9219-C7014DBF4C2D}"/>
              </a:ext>
            </a:extLst>
          </p:cNvPr>
          <p:cNvSpPr/>
          <p:nvPr/>
        </p:nvSpPr>
        <p:spPr>
          <a:xfrm>
            <a:off x="8265300" y="3263596"/>
            <a:ext cx="740153" cy="132127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22426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5D8D7F4B-D5E6-7A44-AF92-DD7D4FBDB6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pic>
        <p:nvPicPr>
          <p:cNvPr id="22" name="Grafik 21">
            <a:extLst>
              <a:ext uri="{FF2B5EF4-FFF2-40B4-BE49-F238E27FC236}">
                <a16:creationId xmlns:a16="http://schemas.microsoft.com/office/drawing/2014/main" id="{49CC76B9-2F8D-274C-B32C-A6A982D731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1362" y="1770125"/>
            <a:ext cx="3900077" cy="448743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2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EDC947DF-2B72-CB49-9C90-D00AA216A026}"/>
              </a:ext>
            </a:extLst>
          </p:cNvPr>
          <p:cNvSpPr txBox="1"/>
          <p:nvPr/>
        </p:nvSpPr>
        <p:spPr>
          <a:xfrm>
            <a:off x="129067" y="3429000"/>
            <a:ext cx="4362013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"B1"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4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</a:t>
            </a:r>
            <a:r>
              <a:rPr lang="de-DE" sz="1400" b="1" dirty="0" err="1">
                <a:solidFill>
                  <a:srgbClr val="5AB88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stars</a:t>
            </a:r>
            <a:endParaRPr lang="de-DE" sz="1400" b="1" dirty="0">
              <a:solidFill>
                <a:srgbClr val="5AB88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</a:t>
            </a:r>
            <a:r>
              <a:rPr lang="de-DE" sz="1400" b="1" dirty="0" err="1">
                <a:solidFill>
                  <a:srgbClr val="5AB88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comment</a:t>
            </a:r>
            <a:endParaRPr lang="de-DE" sz="1400" b="1" dirty="0">
              <a:solidFill>
                <a:srgbClr val="5AB88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</a:t>
            </a:r>
            <a:r>
              <a:rPr lang="de-DE" sz="1400" b="1" dirty="0" err="1">
                <a:solidFill>
                  <a:srgbClr val="5AB88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author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</a:t>
            </a:r>
            <a:r>
              <a:rPr lang="de-DE" sz="1400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name</a:t>
            </a:r>
            <a:endParaRPr lang="de-DE" sz="1400" b="1" dirty="0">
              <a:solidFill>
                <a:srgbClr val="9E60B8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4324574" y="2958353"/>
            <a:ext cx="3757781" cy="1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60621E6A-16E0-644E-899B-B2ED98DA84A6}"/>
              </a:ext>
            </a:extLst>
          </p:cNvPr>
          <p:cNvCxnSpPr>
            <a:cxnSpLocks/>
          </p:cNvCxnSpPr>
          <p:nvPr/>
        </p:nvCxnSpPr>
        <p:spPr>
          <a:xfrm flipV="1">
            <a:off x="6042355" y="2087613"/>
            <a:ext cx="2040000" cy="1352347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3C0F799C-4963-8346-94E2-D3FC4C88ADBE}"/>
              </a:ext>
            </a:extLst>
          </p:cNvPr>
          <p:cNvCxnSpPr>
            <a:cxnSpLocks/>
          </p:cNvCxnSpPr>
          <p:nvPr/>
        </p:nvCxnSpPr>
        <p:spPr>
          <a:xfrm>
            <a:off x="5410593" y="5014913"/>
            <a:ext cx="2723757" cy="817027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4648F30D-CB11-394E-BFBC-30F916C4AA7E}"/>
              </a:ext>
            </a:extLst>
          </p:cNvPr>
          <p:cNvCxnSpPr>
            <a:cxnSpLocks/>
          </p:cNvCxnSpPr>
          <p:nvPr/>
        </p:nvCxnSpPr>
        <p:spPr>
          <a:xfrm flipV="1">
            <a:off x="6386986" y="4431226"/>
            <a:ext cx="1695369" cy="310513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hteck 28">
            <a:extLst>
              <a:ext uri="{FF2B5EF4-FFF2-40B4-BE49-F238E27FC236}">
                <a16:creationId xmlns:a16="http://schemas.microsoft.com/office/drawing/2014/main" id="{6207DAA7-0968-4949-BDB2-DB01CB131E02}"/>
              </a:ext>
            </a:extLst>
          </p:cNvPr>
          <p:cNvSpPr/>
          <p:nvPr/>
        </p:nvSpPr>
        <p:spPr>
          <a:xfrm>
            <a:off x="8270542" y="1666045"/>
            <a:ext cx="740153" cy="251655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CE466241-C7CA-4F49-A88F-FAF16CC02D88}"/>
              </a:ext>
            </a:extLst>
          </p:cNvPr>
          <p:cNvSpPr/>
          <p:nvPr/>
        </p:nvSpPr>
        <p:spPr>
          <a:xfrm>
            <a:off x="8270542" y="2849672"/>
            <a:ext cx="740153" cy="108682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C89FCEA5-BBC2-C54F-9C81-364C569D6D20}"/>
              </a:ext>
            </a:extLst>
          </p:cNvPr>
          <p:cNvSpPr/>
          <p:nvPr/>
        </p:nvSpPr>
        <p:spPr>
          <a:xfrm>
            <a:off x="8270541" y="4283486"/>
            <a:ext cx="740153" cy="108683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97451E1A-A4A3-F347-9A03-4A7AA0819A16}"/>
              </a:ext>
            </a:extLst>
          </p:cNvPr>
          <p:cNvSpPr/>
          <p:nvPr/>
        </p:nvSpPr>
        <p:spPr>
          <a:xfrm>
            <a:off x="8265301" y="5671923"/>
            <a:ext cx="740153" cy="108682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42862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FD503242-657A-8646-9EBA-74449138C0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3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EDC947DF-2B72-CB49-9C90-D00AA216A026}"/>
              </a:ext>
            </a:extLst>
          </p:cNvPr>
          <p:cNvSpPr txBox="1"/>
          <p:nvPr/>
        </p:nvSpPr>
        <p:spPr>
          <a:xfrm>
            <a:off x="129160" y="4401752"/>
            <a:ext cx="436201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shopId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"S3")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B58900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address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street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city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7A186999-3106-3342-9FE4-5F267793A4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b="39282"/>
          <a:stretch/>
        </p:blipFill>
        <p:spPr>
          <a:xfrm>
            <a:off x="2871455" y="2742877"/>
            <a:ext cx="3900077" cy="2724685"/>
          </a:xfrm>
          <a:prstGeom prst="rect">
            <a:avLst/>
          </a:prstGeom>
        </p:spPr>
      </p:pic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4070350" y="1680244"/>
            <a:ext cx="4030158" cy="2603242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60621E6A-16E0-644E-899B-B2ED98DA84A6}"/>
              </a:ext>
            </a:extLst>
          </p:cNvPr>
          <p:cNvCxnSpPr>
            <a:cxnSpLocks/>
          </p:cNvCxnSpPr>
          <p:nvPr/>
        </p:nvCxnSpPr>
        <p:spPr>
          <a:xfrm flipV="1">
            <a:off x="5397500" y="3022900"/>
            <a:ext cx="2703008" cy="1260586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hteck 17">
            <a:extLst>
              <a:ext uri="{FF2B5EF4-FFF2-40B4-BE49-F238E27FC236}">
                <a16:creationId xmlns:a16="http://schemas.microsoft.com/office/drawing/2014/main" id="{D64D41AE-ED99-2545-A662-91C0A38C053E}"/>
              </a:ext>
            </a:extLst>
          </p:cNvPr>
          <p:cNvSpPr/>
          <p:nvPr/>
        </p:nvSpPr>
        <p:spPr>
          <a:xfrm>
            <a:off x="8265301" y="3058520"/>
            <a:ext cx="740153" cy="347989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899D4575-37AC-8345-AF51-E4588F816188}"/>
              </a:ext>
            </a:extLst>
          </p:cNvPr>
          <p:cNvSpPr/>
          <p:nvPr/>
        </p:nvSpPr>
        <p:spPr>
          <a:xfrm>
            <a:off x="8270541" y="4283486"/>
            <a:ext cx="740153" cy="530509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F098D255-088D-7247-9C12-352FC175E9F1}"/>
              </a:ext>
            </a:extLst>
          </p:cNvPr>
          <p:cNvSpPr/>
          <p:nvPr/>
        </p:nvSpPr>
        <p:spPr>
          <a:xfrm>
            <a:off x="8265301" y="5671922"/>
            <a:ext cx="740153" cy="530509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F76AFC15-741A-D64F-8E7B-0BFD3420BCC9}"/>
              </a:ext>
            </a:extLst>
          </p:cNvPr>
          <p:cNvSpPr/>
          <p:nvPr/>
        </p:nvSpPr>
        <p:spPr>
          <a:xfrm>
            <a:off x="8301548" y="1501245"/>
            <a:ext cx="740153" cy="104080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EEBD3701-A853-2745-A865-74FBA9BDC7C7}"/>
              </a:ext>
            </a:extLst>
          </p:cNvPr>
          <p:cNvSpPr/>
          <p:nvPr/>
        </p:nvSpPr>
        <p:spPr>
          <a:xfrm>
            <a:off x="8335510" y="4105220"/>
            <a:ext cx="740153" cy="97462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0B707AAF-A5AD-9F42-AE59-C9AE76A20B7B}"/>
              </a:ext>
            </a:extLst>
          </p:cNvPr>
          <p:cNvSpPr/>
          <p:nvPr/>
        </p:nvSpPr>
        <p:spPr>
          <a:xfrm>
            <a:off x="8335509" y="5535915"/>
            <a:ext cx="740153" cy="97462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64585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FD503242-657A-8646-9EBA-74449138C0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3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EDC947DF-2B72-CB49-9C90-D00AA216A026}"/>
              </a:ext>
            </a:extLst>
          </p:cNvPr>
          <p:cNvSpPr txBox="1"/>
          <p:nvPr/>
        </p:nvSpPr>
        <p:spPr>
          <a:xfrm>
            <a:off x="129160" y="4401752"/>
            <a:ext cx="436201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shopId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"S3")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B58900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address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street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city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7A186999-3106-3342-9FE4-5F267793A4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b="39282"/>
          <a:stretch/>
        </p:blipFill>
        <p:spPr>
          <a:xfrm>
            <a:off x="2871455" y="2742877"/>
            <a:ext cx="3900077" cy="2724685"/>
          </a:xfrm>
          <a:prstGeom prst="rect">
            <a:avLst/>
          </a:prstGeom>
        </p:spPr>
      </p:pic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4070350" y="1680244"/>
            <a:ext cx="4030158" cy="2603242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60621E6A-16E0-644E-899B-B2ED98DA84A6}"/>
              </a:ext>
            </a:extLst>
          </p:cNvPr>
          <p:cNvCxnSpPr>
            <a:cxnSpLocks/>
          </p:cNvCxnSpPr>
          <p:nvPr/>
        </p:nvCxnSpPr>
        <p:spPr>
          <a:xfrm flipV="1">
            <a:off x="5397500" y="3022900"/>
            <a:ext cx="2703008" cy="1260586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hteck 17">
            <a:extLst>
              <a:ext uri="{FF2B5EF4-FFF2-40B4-BE49-F238E27FC236}">
                <a16:creationId xmlns:a16="http://schemas.microsoft.com/office/drawing/2014/main" id="{D64D41AE-ED99-2545-A662-91C0A38C053E}"/>
              </a:ext>
            </a:extLst>
          </p:cNvPr>
          <p:cNvSpPr/>
          <p:nvPr/>
        </p:nvSpPr>
        <p:spPr>
          <a:xfrm>
            <a:off x="8265301" y="3058520"/>
            <a:ext cx="740153" cy="347989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899D4575-37AC-8345-AF51-E4588F816188}"/>
              </a:ext>
            </a:extLst>
          </p:cNvPr>
          <p:cNvSpPr/>
          <p:nvPr/>
        </p:nvSpPr>
        <p:spPr>
          <a:xfrm>
            <a:off x="8270541" y="4283486"/>
            <a:ext cx="740153" cy="530509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F098D255-088D-7247-9C12-352FC175E9F1}"/>
              </a:ext>
            </a:extLst>
          </p:cNvPr>
          <p:cNvSpPr/>
          <p:nvPr/>
        </p:nvSpPr>
        <p:spPr>
          <a:xfrm>
            <a:off x="8265301" y="5671922"/>
            <a:ext cx="740153" cy="530509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F76AFC15-741A-D64F-8E7B-0BFD3420BCC9}"/>
              </a:ext>
            </a:extLst>
          </p:cNvPr>
          <p:cNvSpPr/>
          <p:nvPr/>
        </p:nvSpPr>
        <p:spPr>
          <a:xfrm>
            <a:off x="8301548" y="1501245"/>
            <a:ext cx="740153" cy="104080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EEBD3701-A853-2745-A865-74FBA9BDC7C7}"/>
              </a:ext>
            </a:extLst>
          </p:cNvPr>
          <p:cNvSpPr/>
          <p:nvPr/>
        </p:nvSpPr>
        <p:spPr>
          <a:xfrm>
            <a:off x="8335510" y="4105220"/>
            <a:ext cx="740153" cy="97462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0B707AAF-A5AD-9F42-AE59-C9AE76A20B7B}"/>
              </a:ext>
            </a:extLst>
          </p:cNvPr>
          <p:cNvSpPr/>
          <p:nvPr/>
        </p:nvSpPr>
        <p:spPr>
          <a:xfrm>
            <a:off x="8335509" y="5535915"/>
            <a:ext cx="740153" cy="97462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2275D3FB-1FEC-724D-AE8C-DEDCA74D34E8}"/>
              </a:ext>
            </a:extLst>
          </p:cNvPr>
          <p:cNvSpPr/>
          <p:nvPr/>
        </p:nvSpPr>
        <p:spPr>
          <a:xfrm>
            <a:off x="651097" y="6085785"/>
            <a:ext cx="889657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i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Abgefragt werden Daten, nicht Endpunkte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😈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321488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REST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4493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Wir veröffentlichen mit </a:t>
            </a:r>
            <a:r>
              <a:rPr lang="de-DE" sz="2400" b="1" dirty="0">
                <a:solidFill>
                  <a:srgbClr val="EB544F"/>
                </a:solidFill>
                <a:latin typeface="Source Sans Pro" charset="0"/>
                <a:ea typeface="Source Sans Pro" charset="0"/>
                <a:cs typeface="Source Sans Pro" charset="0"/>
              </a:rPr>
              <a:t>REST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eine </a:t>
            </a:r>
            <a:r>
              <a:rPr lang="de-DE" sz="24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fachliche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Welche Daten wir zur Verfügung stellen ist unsere Aufgabe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legen fest, in welcher Form die Daten zur Verfügung gestellt werden</a:t>
            </a: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Wir legen damit explizit selbst fest, wie unsere API aussehen soll</a:t>
            </a:r>
            <a:b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</a:b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10294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21110" y="420867"/>
            <a:ext cx="8263801" cy="32316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9F921157-4EEE-F94F-AB9D-545E011C2F45}"/>
              </a:ext>
            </a:extLst>
          </p:cNvPr>
          <p:cNvSpPr/>
          <p:nvPr/>
        </p:nvSpPr>
        <p:spPr>
          <a:xfrm>
            <a:off x="-346214" y="2638409"/>
            <a:ext cx="4953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Trainings &amp; Workshops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3235" y="2638409"/>
            <a:ext cx="1686596" cy="2459845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369348" y="5254388"/>
            <a:ext cx="4953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26369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4050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Wir veröffentlichen mit </a:t>
            </a:r>
            <a:r>
              <a:rPr lang="de-DE" sz="2400" b="1" dirty="0" err="1">
                <a:solidFill>
                  <a:srgbClr val="EB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eine </a:t>
            </a:r>
            <a:r>
              <a:rPr lang="de-DE" sz="24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fachliche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Welche Daten wir zur Verfügung stellen ist unsere Aufgabe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legen fest, in welcher Form die Daten zur Verfügung gestellt werden</a:t>
            </a: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Wir legen damit explizit selbst fest, wie unsere API aussehen soll</a:t>
            </a:r>
            <a:b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</a:b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4991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6709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Wir veröffentlichen mit </a:t>
            </a:r>
            <a:r>
              <a:rPr lang="de-DE" sz="2400" b="1" dirty="0" err="1">
                <a:solidFill>
                  <a:srgbClr val="EB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eine </a:t>
            </a:r>
            <a:r>
              <a:rPr lang="de-DE" sz="24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fachliche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Welche Daten wir zur Verfügung stellen ist unsere Aufgabe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legen fest, in welcher Form die Daten zur Verfügung gestellt werden</a:t>
            </a: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Wir legen damit explizit selbst fest, wie unsere API aussehen soll</a:t>
            </a:r>
            <a:b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Auch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erzeugt die API nicht auf „magische“ Weise selbst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API und API-Zugriffe sind typsicher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Sehr gutes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Tooling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vorhanden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Viel aus einer Hand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20401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runtime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fulfilling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those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923109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2A724F2B-E00E-464C-9B4B-83A7D36B8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FF5C9D-8F61-D640-9991-47F91AEF2908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0" y="1025525"/>
            <a:ext cx="9499600" cy="5329238"/>
          </a:xfrm>
        </p:spPr>
        <p:txBody>
          <a:bodyPr/>
          <a:lstStyle/>
          <a:p>
            <a:pPr marL="0" indent="0" algn="ctr">
              <a:buNone/>
            </a:pPr>
            <a:r>
              <a:rPr lang="de-DE" dirty="0"/>
              <a:t>Die GraphQL Query Sprache</a:t>
            </a:r>
          </a:p>
        </p:txBody>
      </p:sp>
    </p:spTree>
    <p:extLst>
      <p:ext uri="{BB962C8B-B14F-4D97-AF65-F5344CB8AC3E}">
        <p14:creationId xmlns:p14="http://schemas.microsoft.com/office/powerpoint/2010/main" val="4392972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2950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704BB1E-BC0E-1748-86A1-DF2622EA1E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295" y="1305339"/>
            <a:ext cx="2707351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2778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710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573E3CE-67B5-F446-BD04-90CBA705C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536" y="1305339"/>
            <a:ext cx="3895942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2657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D5C3A1-3160-F148-A5EC-4AD4E6EE00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Ergebnis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5768450"/>
            <a:ext cx="9185388" cy="888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Identische Struktur wie bei der Abfrage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 ist ein String, kein JSON!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51B9C97-BC63-DF46-97F5-337387D08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5099" y="1605105"/>
            <a:ext cx="7292599" cy="4171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0688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beschreibt, was getan werden soll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A50C1B-BA4A-FB4D-A957-BA500642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048" y="2353832"/>
            <a:ext cx="4565651" cy="412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Entspricht POST, PUT, PATCH, DELETE in REST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Rückgabe Wert kann frei definiert werden (z.B. neue Entität)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E49728-65DD-F94E-A26E-868EBE48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7320" y="3032671"/>
            <a:ext cx="4616776" cy="3825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6214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403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Automatische Benachrichtigung bei neuen Daten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API definiert Events (mit Feldern), aus denen der Client auswählt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E452EBC-030A-A345-9C68-8B24F78BE2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0846" y="2639934"/>
            <a:ext cx="5590572" cy="3913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6220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358635" y="2187709"/>
            <a:ext cx="9188734" cy="35702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13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Grundlagen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55697"/>
            <a:ext cx="9906000" cy="790223"/>
          </a:xfrm>
        </p:spPr>
        <p:txBody>
          <a:bodyPr>
            <a:normAutofit/>
          </a:bodyPr>
          <a:lstStyle/>
          <a:p>
            <a:r>
              <a:rPr lang="de-DE" sz="4000" u="sng" dirty="0">
                <a:solidFill>
                  <a:srgbClr val="9E60B8"/>
                </a:solidFill>
              </a:rPr>
              <a:t>Teil 1</a:t>
            </a:r>
          </a:p>
        </p:txBody>
      </p:sp>
    </p:spTree>
    <p:extLst>
      <p:ext uri="{BB962C8B-B14F-4D97-AF65-F5344CB8AC3E}">
        <p14:creationId xmlns:p14="http://schemas.microsoft.com/office/powerpoint/2010/main" val="8199144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2720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„Normaler“ HTTP Endpunkt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üblicherweise per POST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einzelner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Endpunkt, z.B. 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HTTP Verben spielen keine Rolle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579143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380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„Normaler“ HTTP Endpunkt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üblicherweise per POST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einzelner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Endpunkt, z.B. 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HTTP Verben spielen keine Rolle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-Endpunkt kann parallel zu anderen Endpunkten bestehen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REST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kann problemlos gemischt werden 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Wie die Anbindung aussieht hängt vom Framework und Umgebung (Spring / JEE) ab</a:t>
            </a:r>
          </a:p>
        </p:txBody>
      </p:sp>
    </p:spTree>
    <p:extLst>
      <p:ext uri="{BB962C8B-B14F-4D97-AF65-F5344CB8AC3E}">
        <p14:creationId xmlns:p14="http://schemas.microsoft.com/office/powerpoint/2010/main" val="415643256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itel 5">
            <a:extLst>
              <a:ext uri="{FF2B5EF4-FFF2-40B4-BE49-F238E27FC236}">
                <a16:creationId xmlns:a16="http://schemas.microsoft.com/office/drawing/2014/main" id="{65B68D8E-3933-1B4B-8A1A-0DEFFB315799}"/>
              </a:ext>
            </a:extLst>
          </p:cNvPr>
          <p:cNvSpPr txBox="1">
            <a:spLocks/>
          </p:cNvSpPr>
          <p:nvPr/>
        </p:nvSpPr>
        <p:spPr>
          <a:xfrm>
            <a:off x="0" y="855697"/>
            <a:ext cx="9906000" cy="7902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4000" u="sng" dirty="0">
                <a:solidFill>
                  <a:srgbClr val="9E60B8"/>
                </a:solidFill>
              </a:rPr>
              <a:t>Teil II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06D82C1C-A6F3-294E-98ED-11282ACEA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914235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 err="1"/>
              <a:t>Runtime</a:t>
            </a:r>
            <a:r>
              <a:rPr lang="de-DE" spc="100" dirty="0"/>
              <a:t> (AKA: </a:t>
            </a:r>
            <a:r>
              <a:rPr lang="de-DE" spc="100" dirty="0" err="1"/>
              <a:t>Your</a:t>
            </a:r>
            <a:r>
              <a:rPr lang="de-DE" spc="100" dirty="0"/>
              <a:t> </a:t>
            </a:r>
            <a:r>
              <a:rPr lang="de-DE" spc="100" dirty="0" err="1"/>
              <a:t>application</a:t>
            </a:r>
            <a:r>
              <a:rPr lang="de-DE" spc="100" dirty="0"/>
              <a:t>)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606313" y="6906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1498731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D23CF60-C470-BF48-ABB2-ABC1F0C03C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377" y="3556000"/>
            <a:ext cx="6935246" cy="2893844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13972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Aussage, wo die Daten herkommen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Ermittlung der Daten ist unsere Aufgabe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Müssen nicht aus einer Datenbank kommen</a:t>
            </a:r>
          </a:p>
        </p:txBody>
      </p:sp>
    </p:spTree>
    <p:extLst>
      <p:ext uri="{BB962C8B-B14F-4D97-AF65-F5344CB8AC3E}">
        <p14:creationId xmlns:p14="http://schemas.microsoft.com/office/powerpoint/2010/main" val="344979356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4050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Die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 muss in einem </a:t>
            </a:r>
            <a:r>
              <a:rPr lang="de-DE" sz="24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beschrieben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Eine GraphQL API </a:t>
            </a:r>
            <a:r>
              <a:rPr lang="de-DE" sz="24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muss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mit einem </a:t>
            </a:r>
            <a:r>
              <a:rPr lang="de-DE" sz="2400" dirty="0">
                <a:solidFill>
                  <a:srgbClr val="9E60B8"/>
                </a:solidFill>
                <a:latin typeface="Source Sans Pro" charset="0"/>
              </a:rPr>
              <a:t>Schema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beschrieben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legt fest, welche </a:t>
            </a:r>
            <a:r>
              <a:rPr lang="de-DE" sz="2400" i="1" dirty="0" err="1">
                <a:solidFill>
                  <a:srgbClr val="9E60B8"/>
                </a:solidFill>
                <a:latin typeface="Source Sans Pro" charset="0"/>
              </a:rPr>
              <a:t>Types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i="1" dirty="0">
                <a:solidFill>
                  <a:srgbClr val="9E60B8"/>
                </a:solidFill>
                <a:latin typeface="Source Sans Pro" charset="0"/>
              </a:rPr>
              <a:t>Fields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es gibt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Nur Anfragen und Ergebnisse, die Schema-konform sind werden ausgeführt bzw. zurückgegeben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(SDL)</a:t>
            </a:r>
          </a:p>
        </p:txBody>
      </p:sp>
    </p:spTree>
    <p:extLst>
      <p:ext uri="{BB962C8B-B14F-4D97-AF65-F5344CB8AC3E}">
        <p14:creationId xmlns:p14="http://schemas.microsoft.com/office/powerpoint/2010/main" val="175374529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D4241B5-8691-6945-BF29-D4D21537B99C}"/>
              </a:ext>
            </a:extLst>
          </p:cNvPr>
          <p:cNvSpPr/>
          <p:nvPr/>
        </p:nvSpPr>
        <p:spPr>
          <a:xfrm>
            <a:off x="407883" y="2108441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72B9A82-840F-7B47-8343-BAA4BE417890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1720647" y="227771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B76972E2-BBFD-7840-8627-3DD9C2CCB2EE}"/>
              </a:ext>
            </a:extLst>
          </p:cNvPr>
          <p:cNvSpPr/>
          <p:nvPr/>
        </p:nvSpPr>
        <p:spPr>
          <a:xfrm>
            <a:off x="1064265" y="2616272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Fields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1F15CA8-5DEE-0941-95CA-6D20B8AAD879}"/>
              </a:ext>
            </a:extLst>
          </p:cNvPr>
          <p:cNvCxnSpPr>
            <a:cxnSpLocks/>
          </p:cNvCxnSpPr>
          <p:nvPr/>
        </p:nvCxnSpPr>
        <p:spPr>
          <a:xfrm flipH="1">
            <a:off x="1824983" y="2566938"/>
            <a:ext cx="1414485" cy="24571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4F43BEF5-024D-D44C-93C4-DBE37B51E710}"/>
              </a:ext>
            </a:extLst>
          </p:cNvPr>
          <p:cNvCxnSpPr>
            <a:cxnSpLocks/>
          </p:cNvCxnSpPr>
          <p:nvPr/>
        </p:nvCxnSpPr>
        <p:spPr>
          <a:xfrm flipH="1" flipV="1">
            <a:off x="1824982" y="2802774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795C8063-3A33-F248-8D58-28739AA6F9EB}"/>
              </a:ext>
            </a:extLst>
          </p:cNvPr>
          <p:cNvCxnSpPr>
            <a:cxnSpLocks/>
          </p:cNvCxnSpPr>
          <p:nvPr/>
        </p:nvCxnSpPr>
        <p:spPr>
          <a:xfrm flipH="1" flipV="1">
            <a:off x="1824981" y="2812651"/>
            <a:ext cx="1358216" cy="31467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014249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96611B01-5720-914A-B9CD-E474D5B993A5}"/>
              </a:ext>
            </a:extLst>
          </p:cNvPr>
          <p:cNvSpPr/>
          <p:nvPr/>
        </p:nvSpPr>
        <p:spPr>
          <a:xfrm>
            <a:off x="5911487" y="2397661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CA46AAAC-468C-7143-B683-9F919A7FCA44}"/>
              </a:ext>
            </a:extLst>
          </p:cNvPr>
          <p:cNvCxnSpPr>
            <a:cxnSpLocks/>
          </p:cNvCxnSpPr>
          <p:nvPr/>
        </p:nvCxnSpPr>
        <p:spPr>
          <a:xfrm flipH="1" flipV="1">
            <a:off x="4472448" y="256693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>
            <a:extLst>
              <a:ext uri="{FF2B5EF4-FFF2-40B4-BE49-F238E27FC236}">
                <a16:creationId xmlns:a16="http://schemas.microsoft.com/office/drawing/2014/main" id="{AD534EB5-F0A8-BD4D-97BB-72D43E0AFE88}"/>
              </a:ext>
            </a:extLst>
          </p:cNvPr>
          <p:cNvSpPr/>
          <p:nvPr/>
        </p:nvSpPr>
        <p:spPr>
          <a:xfrm>
            <a:off x="6249690" y="296468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H="1" flipV="1">
            <a:off x="4793660" y="3135710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240452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V="1">
            <a:off x="4234375" y="3599944"/>
            <a:ext cx="390472" cy="462493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615450" y="323197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Referenz auf anderen Typ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173488" y="3374862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059512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[Rating!]!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7532107" y="596285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 / Array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6087888" y="6132130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8A2F9EE-58FC-844A-8B2F-DD4DB9CD0743}"/>
              </a:ext>
            </a:extLst>
          </p:cNvPr>
          <p:cNvCxnSpPr>
            <a:cxnSpLocks/>
          </p:cNvCxnSpPr>
          <p:nvPr/>
        </p:nvCxnSpPr>
        <p:spPr>
          <a:xfrm flipV="1">
            <a:off x="5179691" y="2306963"/>
            <a:ext cx="454098" cy="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0FE491E-20C6-DD4B-B1ED-2A1EAA772191}"/>
              </a:ext>
            </a:extLst>
          </p:cNvPr>
          <p:cNvCxnSpPr>
            <a:cxnSpLocks/>
          </p:cNvCxnSpPr>
          <p:nvPr/>
        </p:nvCxnSpPr>
        <p:spPr>
          <a:xfrm>
            <a:off x="5633789" y="2306962"/>
            <a:ext cx="0" cy="3527535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74909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79004971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[Rating!]!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[Rating!]!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EB8251E-E264-5F42-A4E1-171574D2112E}"/>
              </a:ext>
            </a:extLst>
          </p:cNvPr>
          <p:cNvSpPr/>
          <p:nvPr/>
        </p:nvSpPr>
        <p:spPr>
          <a:xfrm>
            <a:off x="6119679" y="5586515"/>
            <a:ext cx="11936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Arguments</a:t>
            </a:r>
            <a:endParaRPr lang="de-DE" sz="16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E76D7C8-06E5-D141-ADBC-1FBB71B74B76}"/>
              </a:ext>
            </a:extLst>
          </p:cNvPr>
          <p:cNvCxnSpPr>
            <a:cxnSpLocks/>
          </p:cNvCxnSpPr>
          <p:nvPr/>
        </p:nvCxnSpPr>
        <p:spPr>
          <a:xfrm>
            <a:off x="6444194" y="5925069"/>
            <a:ext cx="0" cy="34528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682148F7-BEB5-AF49-AD8E-83F28ECED0A4}"/>
              </a:ext>
            </a:extLst>
          </p:cNvPr>
          <p:cNvSpPr/>
          <p:nvPr/>
        </p:nvSpPr>
        <p:spPr>
          <a:xfrm>
            <a:off x="5685115" y="6270351"/>
            <a:ext cx="1518158" cy="286087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1271227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Subscription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05894" y="474163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Subscription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13609" y="493135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369394" y="198827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7399781" y="2181294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5336498" y="2350571"/>
            <a:ext cx="2063283" cy="7628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6368139" y="2353757"/>
            <a:ext cx="1031643" cy="35581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50E16A16-75F0-7C4F-B463-4ECB5EE3F33F}"/>
              </a:ext>
            </a:extLst>
          </p:cNvPr>
          <p:cNvSpPr/>
          <p:nvPr/>
        </p:nvSpPr>
        <p:spPr>
          <a:xfrm>
            <a:off x="331294" y="327351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CFDA87C9-C209-C643-AC0D-128698ABE715}"/>
              </a:ext>
            </a:extLst>
          </p:cNvPr>
          <p:cNvCxnSpPr>
            <a:cxnSpLocks/>
          </p:cNvCxnSpPr>
          <p:nvPr/>
        </p:nvCxnSpPr>
        <p:spPr>
          <a:xfrm flipH="1">
            <a:off x="1439009" y="35140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509098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199" y="1035487"/>
            <a:ext cx="9547087" cy="6709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Spring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for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GraphQL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https://spring.io/projects/spring-graphql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“Offizielle" Spring Lösung für GraphQL in Spring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Verbindet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mit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Spring Boot (Konzepten)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Stellt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 über Spring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WebMVC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oder Spring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WebFlux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 Verfügung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 für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WebSockets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 Spring-Features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-Schicht wie gewohnt nutzbar 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Enthalten in Spring Boot 2.7 (aktuell RC1)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451795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30164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555484" y="2454336"/>
            <a:ext cx="672737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(@Argument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296CD50D-EDF5-5443-8E16-7D96DC210DF1}"/>
              </a:ext>
            </a:extLst>
          </p:cNvPr>
          <p:cNvSpPr/>
          <p:nvPr/>
        </p:nvSpPr>
        <p:spPr>
          <a:xfrm>
            <a:off x="3747052" y="3434137"/>
            <a:ext cx="403668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Mapping auf das Schema mit Namenskonventionen</a:t>
            </a:r>
            <a:endParaRPr lang="de-DE" sz="1400" dirty="0"/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47B1FC02-D09A-184D-A7E9-BE1A324A20ED}"/>
              </a:ext>
            </a:extLst>
          </p:cNvPr>
          <p:cNvCxnSpPr>
            <a:cxnSpLocks/>
          </p:cNvCxnSpPr>
          <p:nvPr/>
        </p:nvCxnSpPr>
        <p:spPr>
          <a:xfrm flipH="1">
            <a:off x="3339548" y="3588026"/>
            <a:ext cx="377687" cy="212028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86E5AC19-BDEF-3342-9024-B62CA8C8AC2E}"/>
              </a:ext>
            </a:extLst>
          </p:cNvPr>
          <p:cNvCxnSpPr>
            <a:cxnSpLocks/>
          </p:cNvCxnSpPr>
          <p:nvPr/>
        </p:nvCxnSpPr>
        <p:spPr>
          <a:xfrm flipH="1">
            <a:off x="3091070" y="3754599"/>
            <a:ext cx="2787925" cy="1053242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974221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27260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555484" y="2454336"/>
            <a:ext cx="672737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0ACB7AE8-F695-FD47-9E8C-27AE621D4CAA}"/>
              </a:ext>
            </a:extLst>
          </p:cNvPr>
          <p:cNvCxnSpPr>
            <a:cxnSpLocks/>
          </p:cNvCxnSpPr>
          <p:nvPr/>
        </p:nvCxnSpPr>
        <p:spPr>
          <a:xfrm flipH="1">
            <a:off x="5406887" y="4502426"/>
            <a:ext cx="944217" cy="305415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hteck 18">
            <a:extLst>
              <a:ext uri="{FF2B5EF4-FFF2-40B4-BE49-F238E27FC236}">
                <a16:creationId xmlns:a16="http://schemas.microsoft.com/office/drawing/2014/main" id="{3575AC20-895F-8F42-860D-888DA74A3005}"/>
              </a:ext>
            </a:extLst>
          </p:cNvPr>
          <p:cNvSpPr/>
          <p:nvPr/>
        </p:nvSpPr>
        <p:spPr>
          <a:xfrm>
            <a:off x="6451280" y="4313583"/>
            <a:ext cx="297709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Argumente via Methoden Parameter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52904848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27260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555484" y="2454336"/>
            <a:ext cx="672737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</a:t>
            </a:r>
            <a:r>
              <a:rPr lang="de-DE" sz="1400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(Beer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shopRepository.findShopsSellingBeer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312E2BD3-7F60-C546-95A3-8BBCEFC6DCCC}"/>
              </a:ext>
            </a:extLst>
          </p:cNvPr>
          <p:cNvCxnSpPr>
            <a:cxnSpLocks/>
          </p:cNvCxnSpPr>
          <p:nvPr/>
        </p:nvCxnSpPr>
        <p:spPr>
          <a:xfrm flipH="1">
            <a:off x="4273826" y="5575852"/>
            <a:ext cx="944217" cy="305415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hteck 23">
            <a:extLst>
              <a:ext uri="{FF2B5EF4-FFF2-40B4-BE49-F238E27FC236}">
                <a16:creationId xmlns:a16="http://schemas.microsoft.com/office/drawing/2014/main" id="{11094034-6C93-474C-A10C-626DA1891417}"/>
              </a:ext>
            </a:extLst>
          </p:cNvPr>
          <p:cNvSpPr/>
          <p:nvPr/>
        </p:nvSpPr>
        <p:spPr>
          <a:xfrm>
            <a:off x="5318219" y="5387009"/>
            <a:ext cx="319670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Eltern-Element als Methoden Parameter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10494090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243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Performance-Optimierung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Handler-Funktionen können asynchron sein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555484" y="2454336"/>
            <a:ext cx="7743690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Mono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(Rating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userService.findUser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CompletableFuture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Float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averageRating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ratingService.calculateAvgRating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beer.getRatings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312E2BD3-7F60-C546-95A3-8BBCEFC6DCCC}"/>
              </a:ext>
            </a:extLst>
          </p:cNvPr>
          <p:cNvCxnSpPr>
            <a:cxnSpLocks/>
          </p:cNvCxnSpPr>
          <p:nvPr/>
        </p:nvCxnSpPr>
        <p:spPr>
          <a:xfrm flipH="1">
            <a:off x="2610608" y="3463954"/>
            <a:ext cx="2242217" cy="210309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hteck 23">
            <a:extLst>
              <a:ext uri="{FF2B5EF4-FFF2-40B4-BE49-F238E27FC236}">
                <a16:creationId xmlns:a16="http://schemas.microsoft.com/office/drawing/2014/main" id="{11094034-6C93-474C-A10C-626DA1891417}"/>
              </a:ext>
            </a:extLst>
          </p:cNvPr>
          <p:cNvSpPr/>
          <p:nvPr/>
        </p:nvSpPr>
        <p:spPr>
          <a:xfrm>
            <a:off x="4953000" y="3275111"/>
            <a:ext cx="419755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Beispiel: Reaktiver Zugriff auf Micro-Service per HTTP</a:t>
            </a:r>
            <a:endParaRPr lang="de-DE" sz="1400" dirty="0"/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6C51CE96-89A8-21DF-6606-5081D5982FA3}"/>
              </a:ext>
            </a:extLst>
          </p:cNvPr>
          <p:cNvCxnSpPr>
            <a:cxnSpLocks/>
          </p:cNvCxnSpPr>
          <p:nvPr/>
        </p:nvCxnSpPr>
        <p:spPr>
          <a:xfrm flipH="1">
            <a:off x="2929517" y="4506841"/>
            <a:ext cx="2242217" cy="210309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4DB841D0-F42A-2188-49D8-2B93E0CEA1CD}"/>
              </a:ext>
            </a:extLst>
          </p:cNvPr>
          <p:cNvSpPr/>
          <p:nvPr/>
        </p:nvSpPr>
        <p:spPr>
          <a:xfrm>
            <a:off x="5271909" y="4317998"/>
            <a:ext cx="419755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Beispiel: Zugriff auf asynchronen Spring-Service (@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Async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)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79193247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346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Security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kommen über "normale" Spring Endpunkte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Integration mit Spring Security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HTTP-Endpunkt absichern und/oder einzelne Handler-Funktionen und/oder Domain-Schicht (ähnlich wie bei REST)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ADB6AA8-661D-6C43-2DA2-EA821CE25E1F}"/>
              </a:ext>
            </a:extLst>
          </p:cNvPr>
          <p:cNvSpPr/>
          <p:nvPr/>
        </p:nvSpPr>
        <p:spPr>
          <a:xfrm>
            <a:off x="535606" y="3463954"/>
            <a:ext cx="6727371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PreAuthorize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hasRole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('EDITOR')")</a:t>
            </a: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5165302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279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Validation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können mit Bean Validation validiert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Zum Beispiel für Größen- oder Längenbeschränkungen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ADB6AA8-661D-6C43-2DA2-EA821CE25E1F}"/>
              </a:ext>
            </a:extLst>
          </p:cNvPr>
          <p:cNvSpPr/>
          <p:nvPr/>
        </p:nvSpPr>
        <p:spPr>
          <a:xfrm>
            <a:off x="436536" y="2529676"/>
            <a:ext cx="7932533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record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@Size(</a:t>
            </a:r>
            <a:r>
              <a:rPr lang="de-DE" sz="140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max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=128)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@Max(5)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}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@Valid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@Argument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6654189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32D914C6-C926-4E40-A0A3-0EA9D93726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69" r="12044" b="2918"/>
          <a:stretch/>
        </p:blipFill>
        <p:spPr>
          <a:xfrm>
            <a:off x="11162" y="1"/>
            <a:ext cx="9883674" cy="68580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0" y="-1"/>
            <a:ext cx="9905999" cy="6067777"/>
          </a:xfrm>
          <a:prstGeom prst="rect">
            <a:avLst/>
          </a:prstGeom>
          <a:solidFill>
            <a:srgbClr val="D4EBE9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HTTPS://NILSHARTMANN.NET | 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56F94DD-6753-AE48-BEE3-3D5A714809DC}"/>
              </a:ext>
            </a:extLst>
          </p:cNvPr>
          <p:cNvSpPr/>
          <p:nvPr/>
        </p:nvSpPr>
        <p:spPr>
          <a:xfrm>
            <a:off x="0" y="125127"/>
            <a:ext cx="9906000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041966" y="2595809"/>
            <a:ext cx="6123007" cy="1035804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Vielen Dank!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546652" y="4120967"/>
            <a:ext cx="8984974" cy="1457454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400" b="1" dirty="0" err="1">
                <a:solidFill>
                  <a:srgbClr val="025249"/>
                </a:solidFill>
              </a:rPr>
              <a:t>Slides</a:t>
            </a:r>
            <a:r>
              <a:rPr lang="de-DE" sz="2400" b="1" dirty="0">
                <a:solidFill>
                  <a:srgbClr val="025249"/>
                </a:solidFill>
              </a:rPr>
              <a:t>: </a:t>
            </a:r>
            <a:r>
              <a:rPr lang="de-DE" sz="2400" b="1" dirty="0">
                <a:solidFill>
                  <a:srgbClr val="41719C"/>
                </a:solidFill>
                <a:hlinkClick r:id="rId3"/>
              </a:rPr>
              <a:t>https://graphql.schule/jax2022 </a:t>
            </a:r>
            <a:r>
              <a:rPr lang="de-DE" sz="2400" b="1" dirty="0">
                <a:solidFill>
                  <a:srgbClr val="41719C"/>
                </a:solidFill>
              </a:rPr>
              <a:t>(PDF)</a:t>
            </a:r>
          </a:p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Source-Code: </a:t>
            </a:r>
            <a:r>
              <a:rPr lang="de-DE" sz="2400" b="1" dirty="0">
                <a:solidFill>
                  <a:srgbClr val="025249"/>
                </a:solidFill>
                <a:hlinkClick r:id="rId4"/>
              </a:rPr>
              <a:t>https://github.com/nilshartmann/spring-graphql-talk</a:t>
            </a:r>
            <a:r>
              <a:rPr lang="de-DE" sz="2400" b="1" dirty="0">
                <a:solidFill>
                  <a:srgbClr val="025249"/>
                </a:solidFill>
              </a:rPr>
              <a:t> </a:t>
            </a:r>
          </a:p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Kontakt: </a:t>
            </a:r>
            <a:r>
              <a:rPr lang="de-DE" sz="2400" b="1" dirty="0" err="1">
                <a:solidFill>
                  <a:srgbClr val="41719C"/>
                </a:solidFill>
              </a:rPr>
              <a:t>nils@nilshartmann.net</a:t>
            </a:r>
            <a:endParaRPr lang="de-DE" sz="2400" b="1" dirty="0">
              <a:solidFill>
                <a:srgbClr val="4171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2798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Spezifikation: 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  <a:hlinkClick r:id="rId3"/>
              </a:rPr>
              <a:t>https://graphql.org/</a:t>
            </a:r>
            <a:endParaRPr lang="de-DE" sz="28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Umfasst: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Query Sprache und -Ausführung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Schema Definition Language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 fertiges Produkt</a:t>
            </a:r>
          </a:p>
        </p:txBody>
      </p:sp>
    </p:spTree>
    <p:extLst>
      <p:ext uri="{BB962C8B-B14F-4D97-AF65-F5344CB8AC3E}">
        <p14:creationId xmlns:p14="http://schemas.microsoft.com/office/powerpoint/2010/main" val="34217595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Beispiel Anwendung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Source: https://</a:t>
            </a:r>
            <a:r>
              <a:rPr lang="de-DE" sz="1600" cap="none" spc="100" dirty="0" err="1"/>
              <a:t>github.com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nilshartmann</a:t>
            </a:r>
            <a:r>
              <a:rPr lang="de-DE" sz="1600" cap="none" spc="100" dirty="0"/>
              <a:t>/spring-</a:t>
            </a:r>
            <a:r>
              <a:rPr lang="de-DE" sz="1600" cap="none" spc="100" dirty="0" err="1"/>
              <a:t>graphql</a:t>
            </a:r>
            <a:r>
              <a:rPr lang="de-DE" sz="1600" cap="none" spc="100" dirty="0"/>
              <a:t>-talk</a:t>
            </a:r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6091A47C-BD64-F64F-AA98-9F2BE0AA32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2646" y="214223"/>
            <a:ext cx="4260707" cy="469943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GraphiQL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de-DE" sz="1600" cap="none" spc="10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E81EBB7C-05C8-0648-BCF1-9871337B9D1E}"/>
              </a:ext>
            </a:extLst>
          </p:cNvPr>
          <p:cNvSpPr/>
          <p:nvPr/>
        </p:nvSpPr>
        <p:spPr>
          <a:xfrm>
            <a:off x="6717471" y="5705094"/>
            <a:ext cx="26420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graphql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graphiql</a:t>
            </a:r>
            <a:endParaRPr lang="de-DE" sz="1200" dirty="0">
              <a:solidFill>
                <a:srgbClr val="41719C"/>
              </a:solidFill>
              <a:latin typeface="Helvetica Neue" panose="02000503000000020004" pitchFamily="2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80591970-9F12-CA41-A298-DE66E14807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2928"/>
          <a:stretch/>
        </p:blipFill>
        <p:spPr>
          <a:xfrm>
            <a:off x="2482526" y="574226"/>
            <a:ext cx="4940948" cy="381512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1946784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IntelliJ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de-DE" sz="1600" cap="none" spc="10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E81EBB7C-05C8-0648-BCF1-9871337B9D1E}"/>
              </a:ext>
            </a:extLst>
          </p:cNvPr>
          <p:cNvSpPr/>
          <p:nvPr/>
        </p:nvSpPr>
        <p:spPr>
          <a:xfrm>
            <a:off x="5856244" y="5705094"/>
            <a:ext cx="376256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plugins.jetbrains.com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plugin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/8097-js-graphql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D104F2F4-C326-BF4F-B408-75193CE571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8472" y="574225"/>
            <a:ext cx="5569056" cy="381512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9277140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Vergleich mit REST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de-DE" sz="1600" cap="none" spc="100" dirty="0"/>
          </a:p>
        </p:txBody>
      </p:sp>
    </p:spTree>
    <p:extLst>
      <p:ext uri="{BB962C8B-B14F-4D97-AF65-F5344CB8AC3E}">
        <p14:creationId xmlns:p14="http://schemas.microsoft.com/office/powerpoint/2010/main" val="31441682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2149</Words>
  <Application>Microsoft Macintosh PowerPoint</Application>
  <PresentationFormat>A4-Papier (210 x 297 mm)</PresentationFormat>
  <Paragraphs>503</Paragraphs>
  <Slides>49</Slides>
  <Notes>9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49</vt:i4>
      </vt:variant>
    </vt:vector>
  </HeadingPairs>
  <TitlesOfParts>
    <vt:vector size="62" baseType="lpstr">
      <vt:lpstr>Arial</vt:lpstr>
      <vt:lpstr>Calibri</vt:lpstr>
      <vt:lpstr>Calibri Light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Jax 2022 | 5. Mai 2022, online/Mainz | @nilshartmann</vt:lpstr>
      <vt:lpstr>https://nilshartmann.net</vt:lpstr>
      <vt:lpstr>Teil 1</vt:lpstr>
      <vt:lpstr>PowerPoint-Präsentation</vt:lpstr>
      <vt:lpstr>GraphQL</vt:lpstr>
      <vt:lpstr>Source: https://github.com/nilshartmann/spring-graphql-talk</vt:lpstr>
      <vt:lpstr>PowerPoint-Präsentation</vt:lpstr>
      <vt:lpstr>PowerPoint-Präsentation</vt:lpstr>
      <vt:lpstr>PowerPoint-Präsentation</vt:lpstr>
      <vt:lpstr>BeerAdvisor Domaine</vt:lpstr>
      <vt:lpstr>Abfragen mit REST</vt:lpstr>
      <vt:lpstr>Abfragen mit REST</vt:lpstr>
      <vt:lpstr>Abfragen mit REST</vt:lpstr>
      <vt:lpstr>Abfragen mit REST</vt:lpstr>
      <vt:lpstr>GraphQL Queries</vt:lpstr>
      <vt:lpstr>GraphQL Queries</vt:lpstr>
      <vt:lpstr>GraphQL Queries</vt:lpstr>
      <vt:lpstr>GraphQL Queries</vt:lpstr>
      <vt:lpstr>REST APIs</vt:lpstr>
      <vt:lpstr>GraphQL APIs</vt:lpstr>
      <vt:lpstr>GraphQL APIs</vt:lpstr>
      <vt:lpstr>PowerPoint-Präsentation</vt:lpstr>
      <vt:lpstr>PowerPoint-Präsentation</vt:lpstr>
      <vt:lpstr>query Language</vt:lpstr>
      <vt:lpstr>query Language</vt:lpstr>
      <vt:lpstr>query Language</vt:lpstr>
      <vt:lpstr>query Language: Operations</vt:lpstr>
      <vt:lpstr>query Language: Mutations</vt:lpstr>
      <vt:lpstr>query Language: Mutations</vt:lpstr>
      <vt:lpstr>Queries ausführen</vt:lpstr>
      <vt:lpstr>Queries ausführen</vt:lpstr>
      <vt:lpstr>PowerPoint-Präsentation</vt:lpstr>
      <vt:lpstr>Runtime (AKA: Your application)</vt:lpstr>
      <vt:lpstr>GraphQL APIs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spring for graphql</vt:lpstr>
      <vt:lpstr>spring for graphql</vt:lpstr>
      <vt:lpstr>spring for graphql</vt:lpstr>
      <vt:lpstr>spring for graphql</vt:lpstr>
      <vt:lpstr>spring for graphql</vt:lpstr>
      <vt:lpstr>spring for graphql</vt:lpstr>
      <vt:lpstr>spring for graphql</vt:lpstr>
      <vt:lpstr>HTTPS://NILSHARTMANN.NET | 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1177</cp:revision>
  <cp:lastPrinted>2019-09-03T13:49:24Z</cp:lastPrinted>
  <dcterms:created xsi:type="dcterms:W3CDTF">2016-03-28T15:59:53Z</dcterms:created>
  <dcterms:modified xsi:type="dcterms:W3CDTF">2022-05-01T07:48:22Z</dcterms:modified>
</cp:coreProperties>
</file>